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0" r:id="rId2"/>
    <p:sldId id="280" r:id="rId3"/>
    <p:sldId id="311" r:id="rId4"/>
    <p:sldId id="312" r:id="rId5"/>
    <p:sldId id="305" r:id="rId6"/>
    <p:sldId id="300" r:id="rId7"/>
    <p:sldId id="307" r:id="rId8"/>
    <p:sldId id="301" r:id="rId9"/>
    <p:sldId id="308" r:id="rId10"/>
    <p:sldId id="302" r:id="rId11"/>
    <p:sldId id="30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SAM2" initials="H"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5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327"/>
  </p:normalViewPr>
  <p:slideViewPr>
    <p:cSldViewPr snapToGrid="0">
      <p:cViewPr varScale="1">
        <p:scale>
          <a:sx n="65" d="100"/>
          <a:sy n="65" d="100"/>
        </p:scale>
        <p:origin x="133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273C51-C882-4476-87ED-EB9D517746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D020907D-9B79-4B9C-9D26-0DA8F722EAF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6C6D3-03B5-4C11-8905-E18543E930B5}" type="datetimeFigureOut">
              <a:rPr lang="en-GB" smtClean="0"/>
              <a:t>22/06/2022</a:t>
            </a:fld>
            <a:endParaRPr lang="en-GB" dirty="0"/>
          </a:p>
        </p:txBody>
      </p:sp>
      <p:sp>
        <p:nvSpPr>
          <p:cNvPr id="4" name="Footer Placeholder 3">
            <a:extLst>
              <a:ext uri="{FF2B5EF4-FFF2-40B4-BE49-F238E27FC236}">
                <a16:creationId xmlns:a16="http://schemas.microsoft.com/office/drawing/2014/main" id="{432A79DE-B26D-4C28-AFCC-00BC9A6FD05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827E40EB-D7B8-47F5-B8AA-368DA6FCBAB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7F0B4C3-F669-48D6-A44E-FDC3F917F5FF}" type="slidenum">
              <a:rPr lang="en-GB" smtClean="0"/>
              <a:t>‹#›</a:t>
            </a:fld>
            <a:endParaRPr lang="en-GB" dirty="0"/>
          </a:p>
        </p:txBody>
      </p:sp>
    </p:spTree>
    <p:extLst>
      <p:ext uri="{BB962C8B-B14F-4D97-AF65-F5344CB8AC3E}">
        <p14:creationId xmlns:p14="http://schemas.microsoft.com/office/powerpoint/2010/main" val="2182668896"/>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88CEC-D5DF-4D4E-A62E-E28CD7C39F42}" type="datetimeFigureOut">
              <a:rPr lang="en-GB" smtClean="0"/>
              <a:t>22/06/2022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DF1F2-7FB3-4341-8B70-676276E1A8B1}" type="slidenum">
              <a:rPr lang="en-GB" smtClean="0"/>
              <a:t>‹#›</a:t>
            </a:fld>
            <a:endParaRPr lang="en-GB" dirty="0"/>
          </a:p>
        </p:txBody>
      </p:sp>
    </p:spTree>
    <p:extLst>
      <p:ext uri="{BB962C8B-B14F-4D97-AF65-F5344CB8AC3E}">
        <p14:creationId xmlns:p14="http://schemas.microsoft.com/office/powerpoint/2010/main" val="403087566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4261161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3881881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702204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387746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144735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170584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369431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2672474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70426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146059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4203593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2546352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4B6CE5-6942-4C26-BA17-28699B472E85}" type="datetimeFigureOut">
              <a:rPr lang="en-GB" smtClean="0"/>
              <a:t>22/06/2022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48C0EE8-4102-46E7-B640-B6C66FAEF453}" type="slidenum">
              <a:rPr lang="en-GB" smtClean="0"/>
              <a:t>‹#›</a:t>
            </a:fld>
            <a:endParaRPr lang="en-GB" dirty="0"/>
          </a:p>
        </p:txBody>
      </p:sp>
    </p:spTree>
    <p:extLst>
      <p:ext uri="{BB962C8B-B14F-4D97-AF65-F5344CB8AC3E}">
        <p14:creationId xmlns:p14="http://schemas.microsoft.com/office/powerpoint/2010/main" val="287700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10">
          <a:fgClr>
            <a:srgbClr val="D757C8"/>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B6CE5-6942-4C26-BA17-28699B472E85}" type="datetimeFigureOut">
              <a:rPr lang="en-GB" smtClean="0"/>
              <a:t>22/06/2022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C0EE8-4102-46E7-B640-B6C66FAEF453}" type="slidenum">
              <a:rPr lang="en-GB" smtClean="0"/>
              <a:t>‹#›</a:t>
            </a:fld>
            <a:endParaRPr lang="en-GB" dirty="0"/>
          </a:p>
        </p:txBody>
      </p:sp>
      <p:pic>
        <p:nvPicPr>
          <p:cNvPr id="8" name="Picture 7" descr="A close up of a logo&#10;&#10;Description generated with high confidence">
            <a:extLst>
              <a:ext uri="{FF2B5EF4-FFF2-40B4-BE49-F238E27FC236}">
                <a16:creationId xmlns:a16="http://schemas.microsoft.com/office/drawing/2014/main" id="{907DAB95-82C9-4398-B3FC-DEE6747675E8}"/>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88284" y="384099"/>
            <a:ext cx="3265516" cy="1634504"/>
          </a:xfrm>
          <a:prstGeom prst="rect">
            <a:avLst/>
          </a:prstGeom>
        </p:spPr>
      </p:pic>
    </p:spTree>
    <p:extLst>
      <p:ext uri="{BB962C8B-B14F-4D97-AF65-F5344CB8AC3E}">
        <p14:creationId xmlns:p14="http://schemas.microsoft.com/office/powerpoint/2010/main" val="3605975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BA604-62CB-8148-8630-C46A7B0EFE60}"/>
              </a:ext>
            </a:extLst>
          </p:cNvPr>
          <p:cNvSpPr>
            <a:spLocks noGrp="1"/>
          </p:cNvSpPr>
          <p:nvPr>
            <p:ph type="title"/>
          </p:nvPr>
        </p:nvSpPr>
        <p:spPr/>
        <p:txBody>
          <a:bodyPr/>
          <a:lstStyle/>
          <a:p>
            <a:r>
              <a:rPr lang="en-US" dirty="0"/>
              <a:t>                                  FACE 2022</a:t>
            </a:r>
            <a:endParaRPr lang="en-US" sz="4800" b="1" dirty="0"/>
          </a:p>
        </p:txBody>
      </p:sp>
      <p:sp>
        <p:nvSpPr>
          <p:cNvPr id="3" name="Content Placeholder 2">
            <a:extLst>
              <a:ext uri="{FF2B5EF4-FFF2-40B4-BE49-F238E27FC236}">
                <a16:creationId xmlns:a16="http://schemas.microsoft.com/office/drawing/2014/main" id="{2206EDA6-8BCE-2343-9931-50E06D551325}"/>
              </a:ext>
            </a:extLst>
          </p:cNvPr>
          <p:cNvSpPr>
            <a:spLocks noGrp="1"/>
          </p:cNvSpPr>
          <p:nvPr>
            <p:ph idx="1"/>
          </p:nvPr>
        </p:nvSpPr>
        <p:spPr/>
        <p:txBody>
          <a:bodyPr>
            <a:normAutofit lnSpcReduction="10000"/>
          </a:bodyPr>
          <a:lstStyle/>
          <a:p>
            <a:pPr marL="0" indent="0" algn="ctr">
              <a:buNone/>
            </a:pPr>
            <a:endParaRPr lang="en-GB" sz="3500" b="1" dirty="0"/>
          </a:p>
          <a:p>
            <a:pPr marL="0" indent="0" algn="ctr">
              <a:buNone/>
            </a:pPr>
            <a:endParaRPr lang="en-GB" sz="3500" b="1" dirty="0"/>
          </a:p>
          <a:p>
            <a:pPr marL="0" indent="0" algn="ctr">
              <a:buNone/>
            </a:pPr>
            <a:r>
              <a:rPr lang="en-GB" sz="3500" b="1" dirty="0"/>
              <a:t>Moving towards safer regulation - consideration of contemporary issues relating to Licensing and National Standard setting</a:t>
            </a:r>
          </a:p>
          <a:p>
            <a:pPr marL="0" indent="0" algn="ctr">
              <a:buNone/>
            </a:pPr>
            <a:r>
              <a:rPr lang="en-GB" sz="3500" b="1" dirty="0"/>
              <a:t>Professor David Sines CBE</a:t>
            </a:r>
          </a:p>
          <a:p>
            <a:pPr marL="0" indent="0" algn="ctr">
              <a:buNone/>
            </a:pPr>
            <a:r>
              <a:rPr lang="en-GB" sz="3500" b="1" dirty="0"/>
              <a:t>Executive Chair and Registrar - JCCP</a:t>
            </a:r>
          </a:p>
          <a:p>
            <a:pPr marL="0" indent="0" algn="ctr">
              <a:buNone/>
            </a:pPr>
            <a:r>
              <a:rPr lang="en-US" b="1" dirty="0"/>
              <a:t>Friday 17</a:t>
            </a:r>
            <a:r>
              <a:rPr lang="en-US" b="1" baseline="30000" dirty="0"/>
              <a:t>th</a:t>
            </a:r>
            <a:r>
              <a:rPr lang="en-US" b="1" dirty="0"/>
              <a:t> June 2022</a:t>
            </a:r>
          </a:p>
        </p:txBody>
      </p:sp>
    </p:spTree>
    <p:extLst>
      <p:ext uri="{BB962C8B-B14F-4D97-AF65-F5344CB8AC3E}">
        <p14:creationId xmlns:p14="http://schemas.microsoft.com/office/powerpoint/2010/main" val="1039424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8C504-C2AF-4F48-9FC5-20002AF87B0C}"/>
              </a:ext>
            </a:extLst>
          </p:cNvPr>
          <p:cNvSpPr>
            <a:spLocks noGrp="1"/>
          </p:cNvSpPr>
          <p:nvPr>
            <p:ph type="title"/>
          </p:nvPr>
        </p:nvSpPr>
        <p:spPr/>
        <p:txBody>
          <a:bodyPr>
            <a:normAutofit/>
          </a:bodyPr>
          <a:lstStyle/>
          <a:p>
            <a:r>
              <a:rPr lang="en-US" sz="3600" dirty="0"/>
              <a:t>JCCP 10 Point Plan for Regulation - 5</a:t>
            </a:r>
          </a:p>
        </p:txBody>
      </p:sp>
      <p:sp>
        <p:nvSpPr>
          <p:cNvPr id="3" name="Content Placeholder 2">
            <a:extLst>
              <a:ext uri="{FF2B5EF4-FFF2-40B4-BE49-F238E27FC236}">
                <a16:creationId xmlns:a16="http://schemas.microsoft.com/office/drawing/2014/main" id="{735494D2-1382-9B46-91D9-16EE7C4318EF}"/>
              </a:ext>
            </a:extLst>
          </p:cNvPr>
          <p:cNvSpPr>
            <a:spLocks noGrp="1"/>
          </p:cNvSpPr>
          <p:nvPr>
            <p:ph idx="1"/>
          </p:nvPr>
        </p:nvSpPr>
        <p:spPr/>
        <p:txBody>
          <a:bodyPr>
            <a:noAutofit/>
          </a:bodyPr>
          <a:lstStyle/>
          <a:p>
            <a:pPr lvl="0"/>
            <a:r>
              <a:rPr lang="en-GB" sz="3200" dirty="0"/>
              <a:t>Requiring the UK Government to move to make dermal fillers prescription only devices (or to provide alternative legislation to restrict the currently unregulated supply of these devices).</a:t>
            </a:r>
          </a:p>
          <a:p>
            <a:pPr lvl="0"/>
            <a:r>
              <a:rPr lang="en-GB" sz="3200" dirty="0"/>
              <a:t>Reinforcing the need for all aesthetic practitioners to adhere to ‘</a:t>
            </a:r>
            <a:r>
              <a:rPr lang="en-GB" sz="3200" b="1" dirty="0"/>
              <a:t>Responsible Prescribing’ </a:t>
            </a:r>
            <a:r>
              <a:rPr lang="en-GB" sz="3200" dirty="0"/>
              <a:t>guidance. </a:t>
            </a:r>
          </a:p>
          <a:p>
            <a:pPr lvl="0"/>
            <a:r>
              <a:rPr lang="en-GB" sz="3200" dirty="0"/>
              <a:t>Requiring </a:t>
            </a:r>
            <a:r>
              <a:rPr lang="en-GB" sz="3200" b="1" dirty="0"/>
              <a:t>all</a:t>
            </a:r>
            <a:r>
              <a:rPr lang="en-GB" sz="3200" dirty="0"/>
              <a:t> practitioners to hold adequate and robust medical indemnity insurance cover and to be members of redress schemes in order to protect the public.</a:t>
            </a:r>
          </a:p>
        </p:txBody>
      </p:sp>
    </p:spTree>
    <p:extLst>
      <p:ext uri="{BB962C8B-B14F-4D97-AF65-F5344CB8AC3E}">
        <p14:creationId xmlns:p14="http://schemas.microsoft.com/office/powerpoint/2010/main" val="426937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8C504-C2AF-4F48-9FC5-20002AF87B0C}"/>
              </a:ext>
            </a:extLst>
          </p:cNvPr>
          <p:cNvSpPr>
            <a:spLocks noGrp="1"/>
          </p:cNvSpPr>
          <p:nvPr>
            <p:ph type="title"/>
          </p:nvPr>
        </p:nvSpPr>
        <p:spPr/>
        <p:txBody>
          <a:bodyPr>
            <a:normAutofit/>
          </a:bodyPr>
          <a:lstStyle/>
          <a:p>
            <a:r>
              <a:rPr lang="en-US" sz="3600" dirty="0"/>
              <a:t>JCCP 10 Point Plan for Regulation - 6</a:t>
            </a:r>
          </a:p>
        </p:txBody>
      </p:sp>
      <p:sp>
        <p:nvSpPr>
          <p:cNvPr id="3" name="Content Placeholder 2">
            <a:extLst>
              <a:ext uri="{FF2B5EF4-FFF2-40B4-BE49-F238E27FC236}">
                <a16:creationId xmlns:a16="http://schemas.microsoft.com/office/drawing/2014/main" id="{735494D2-1382-9B46-91D9-16EE7C4318EF}"/>
              </a:ext>
            </a:extLst>
          </p:cNvPr>
          <p:cNvSpPr>
            <a:spLocks noGrp="1"/>
          </p:cNvSpPr>
          <p:nvPr>
            <p:ph idx="1"/>
          </p:nvPr>
        </p:nvSpPr>
        <p:spPr/>
        <p:txBody>
          <a:bodyPr>
            <a:normAutofit/>
          </a:bodyPr>
          <a:lstStyle/>
          <a:p>
            <a:pPr lvl="0"/>
            <a:r>
              <a:rPr lang="en-GB" sz="3500" dirty="0"/>
              <a:t>The Government (working with the MHRA) to design and implement a coordinated approach to the reporting and analysing of complications.</a:t>
            </a:r>
          </a:p>
          <a:p>
            <a:pPr marL="0" lvl="0" indent="0">
              <a:buNone/>
            </a:pPr>
            <a:endParaRPr lang="en-GB" sz="3500" dirty="0"/>
          </a:p>
          <a:p>
            <a:pPr lvl="0"/>
            <a:r>
              <a:rPr lang="en-GB" sz="3500" dirty="0"/>
              <a:t>Plugging the evidence-based gap that exists with regard to the lack of data, research relating to the non-surgical sector should be addressed as apriority. </a:t>
            </a:r>
            <a:endParaRPr lang="en-US" sz="3500" dirty="0"/>
          </a:p>
        </p:txBody>
      </p:sp>
    </p:spTree>
    <p:extLst>
      <p:ext uri="{BB962C8B-B14F-4D97-AF65-F5344CB8AC3E}">
        <p14:creationId xmlns:p14="http://schemas.microsoft.com/office/powerpoint/2010/main" val="285589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GB" b="1" dirty="0"/>
              <a:t>JCCP Strategic Partnerships</a:t>
            </a:r>
          </a:p>
        </p:txBody>
      </p:sp>
      <p:sp>
        <p:nvSpPr>
          <p:cNvPr id="3" name="Content Placeholder 2"/>
          <p:cNvSpPr>
            <a:spLocks noGrp="1"/>
          </p:cNvSpPr>
          <p:nvPr>
            <p:ph idx="1"/>
          </p:nvPr>
        </p:nvSpPr>
        <p:spPr>
          <a:xfrm>
            <a:off x="838200" y="2692865"/>
            <a:ext cx="10515600" cy="3484097"/>
          </a:xfrm>
        </p:spPr>
        <p:txBody>
          <a:bodyPr>
            <a:normAutofit lnSpcReduction="10000"/>
          </a:bodyPr>
          <a:lstStyle/>
          <a:p>
            <a:pPr marL="0" indent="0">
              <a:buNone/>
            </a:pPr>
            <a:r>
              <a:rPr lang="en-GB" sz="2400" dirty="0"/>
              <a:t>The JCCP now has partnership agreements/M of U with the following key bodies:</a:t>
            </a:r>
          </a:p>
          <a:p>
            <a:r>
              <a:rPr lang="en-GB" sz="2400" dirty="0"/>
              <a:t>CPSA</a:t>
            </a:r>
          </a:p>
          <a:p>
            <a:r>
              <a:rPr lang="en-GB" sz="2400" dirty="0"/>
              <a:t>CIEH</a:t>
            </a:r>
          </a:p>
          <a:p>
            <a:r>
              <a:rPr lang="en-GB" sz="2400" dirty="0"/>
              <a:t>GMC, NMC, GDC, GPhC and RPS </a:t>
            </a:r>
          </a:p>
          <a:p>
            <a:r>
              <a:rPr lang="en-GB" sz="2400" dirty="0"/>
              <a:t>The SQA</a:t>
            </a:r>
          </a:p>
          <a:p>
            <a:r>
              <a:rPr lang="en-GB" sz="2400" dirty="0"/>
              <a:t>ASA </a:t>
            </a:r>
          </a:p>
          <a:p>
            <a:r>
              <a:rPr lang="en-GB" sz="2400" dirty="0"/>
              <a:t>Royal Society for Public Health</a:t>
            </a:r>
          </a:p>
          <a:p>
            <a:r>
              <a:rPr lang="en-GB" sz="2400" dirty="0"/>
              <a:t>MHRA</a:t>
            </a:r>
          </a:p>
        </p:txBody>
      </p:sp>
    </p:spTree>
    <p:extLst>
      <p:ext uri="{BB962C8B-B14F-4D97-AF65-F5344CB8AC3E}">
        <p14:creationId xmlns:p14="http://schemas.microsoft.com/office/powerpoint/2010/main" val="269741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The Government’s Licencing Clause</a:t>
            </a:r>
          </a:p>
        </p:txBody>
      </p:sp>
      <p:sp>
        <p:nvSpPr>
          <p:cNvPr id="3" name="Content Placeholder 2"/>
          <p:cNvSpPr>
            <a:spLocks noGrp="1"/>
          </p:cNvSpPr>
          <p:nvPr>
            <p:ph idx="1"/>
          </p:nvPr>
        </p:nvSpPr>
        <p:spPr>
          <a:xfrm>
            <a:off x="838200" y="2337955"/>
            <a:ext cx="10515600" cy="3839008"/>
          </a:xfrm>
        </p:spPr>
        <p:txBody>
          <a:bodyPr>
            <a:normAutofit fontScale="77500" lnSpcReduction="20000"/>
          </a:bodyPr>
          <a:lstStyle/>
          <a:p>
            <a:pPr marL="0" indent="0">
              <a:buNone/>
            </a:pPr>
            <a:endParaRPr lang="en-GB" dirty="0"/>
          </a:p>
          <a:p>
            <a:pPr marL="0" indent="0">
              <a:buNone/>
            </a:pPr>
            <a:r>
              <a:rPr lang="en-GB" dirty="0"/>
              <a:t> </a:t>
            </a:r>
            <a:r>
              <a:rPr lang="en-GB" i="1" dirty="0"/>
              <a:t>“Licensing of cosmetic procedures</a:t>
            </a:r>
            <a:endParaRPr lang="en-GB" dirty="0"/>
          </a:p>
          <a:p>
            <a:pPr marL="0" indent="0">
              <a:buNone/>
            </a:pPr>
            <a:r>
              <a:rPr lang="en-GB" i="1" dirty="0"/>
              <a:t>(1) The Secretary of State may, for the purposes of reducing the risk of harm to the health or safety</a:t>
            </a:r>
            <a:endParaRPr lang="en-GB" dirty="0"/>
          </a:p>
          <a:p>
            <a:pPr marL="0" indent="0">
              <a:buNone/>
            </a:pPr>
            <a:r>
              <a:rPr lang="en-GB" i="1" dirty="0"/>
              <a:t>of members of the public, make regulations—</a:t>
            </a:r>
            <a:endParaRPr lang="en-GB" dirty="0"/>
          </a:p>
          <a:p>
            <a:pPr marL="0" indent="0">
              <a:buNone/>
            </a:pPr>
            <a:r>
              <a:rPr lang="en-GB" i="1" dirty="0"/>
              <a:t>1. (a)  prohibiting an individual in England from carrying out specified cosmetic procedures in</a:t>
            </a:r>
            <a:endParaRPr lang="en-GB" dirty="0"/>
          </a:p>
          <a:p>
            <a:pPr marL="0" indent="0">
              <a:buNone/>
            </a:pPr>
            <a:r>
              <a:rPr lang="en-GB" i="1" dirty="0"/>
              <a:t>the course of business, unless the person has a personal licence;</a:t>
            </a:r>
            <a:endParaRPr lang="en-GB" dirty="0"/>
          </a:p>
          <a:p>
            <a:pPr marL="0" indent="0">
              <a:buNone/>
            </a:pPr>
            <a:r>
              <a:rPr lang="en-GB" i="1" dirty="0"/>
              <a:t>2. (b)  prohibiting a person from using or permitting the use of premises in England for the</a:t>
            </a:r>
            <a:endParaRPr lang="en-GB" dirty="0"/>
          </a:p>
          <a:p>
            <a:pPr marL="0" indent="0">
              <a:buNone/>
            </a:pPr>
            <a:r>
              <a:rPr lang="en-GB" i="1" dirty="0"/>
              <a:t>carrying out of specified cosmetic procedures in the course of business unless the person</a:t>
            </a:r>
            <a:endParaRPr lang="en-GB" dirty="0"/>
          </a:p>
          <a:p>
            <a:pPr marL="0" indent="0">
              <a:buNone/>
            </a:pPr>
            <a:r>
              <a:rPr lang="en-GB" i="1" dirty="0"/>
              <a:t>has a premises licence.</a:t>
            </a:r>
            <a:endParaRPr lang="en-GB" dirty="0"/>
          </a:p>
          <a:p>
            <a:pPr marL="0" indent="0">
              <a:buNone/>
            </a:pPr>
            <a:endParaRPr lang="en-GB" dirty="0"/>
          </a:p>
          <a:p>
            <a:pPr marL="0" indent="0">
              <a:buNone/>
            </a:pPr>
            <a:endParaRPr lang="en-GB" dirty="0"/>
          </a:p>
          <a:p>
            <a:pPr marL="0" indent="0">
              <a:buNone/>
            </a:pPr>
            <a:endParaRPr lang="en-GB" sz="2400" dirty="0"/>
          </a:p>
          <a:p>
            <a:pPr marL="0" lvl="0" indent="0" algn="ctr">
              <a:buNone/>
            </a:pPr>
            <a:endParaRPr lang="en-GB" sz="4800" dirty="0"/>
          </a:p>
        </p:txBody>
      </p:sp>
    </p:spTree>
    <p:extLst>
      <p:ext uri="{BB962C8B-B14F-4D97-AF65-F5344CB8AC3E}">
        <p14:creationId xmlns:p14="http://schemas.microsoft.com/office/powerpoint/2010/main" val="321582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The Government’s Licencing Clause 2</a:t>
            </a:r>
          </a:p>
        </p:txBody>
      </p:sp>
      <p:sp>
        <p:nvSpPr>
          <p:cNvPr id="3" name="Content Placeholder 2"/>
          <p:cNvSpPr>
            <a:spLocks noGrp="1"/>
          </p:cNvSpPr>
          <p:nvPr>
            <p:ph idx="1"/>
          </p:nvPr>
        </p:nvSpPr>
        <p:spPr>
          <a:xfrm>
            <a:off x="838200" y="2337955"/>
            <a:ext cx="10515600" cy="3839008"/>
          </a:xfrm>
        </p:spPr>
        <p:txBody>
          <a:bodyPr>
            <a:normAutofit fontScale="70000" lnSpcReduction="20000"/>
          </a:bodyPr>
          <a:lstStyle/>
          <a:p>
            <a:pPr marL="0" indent="0">
              <a:buNone/>
            </a:pPr>
            <a:endParaRPr lang="en-GB" dirty="0"/>
          </a:p>
          <a:p>
            <a:pPr marL="0" indent="0">
              <a:buNone/>
            </a:pPr>
            <a:r>
              <a:rPr lang="en-GB" i="1" dirty="0"/>
              <a:t>In this section—</a:t>
            </a:r>
            <a:endParaRPr lang="en-GB" dirty="0"/>
          </a:p>
          <a:p>
            <a:pPr marL="0" indent="0">
              <a:buNone/>
            </a:pPr>
            <a:r>
              <a:rPr lang="en-GB" i="1" dirty="0"/>
              <a:t>“cosmetic procedure” means a procedure, other than a surgical or dental procedure, that is or may</a:t>
            </a:r>
            <a:endParaRPr lang="en-GB" dirty="0"/>
          </a:p>
          <a:p>
            <a:pPr marL="0" indent="0">
              <a:buNone/>
            </a:pPr>
            <a:r>
              <a:rPr lang="en-GB" i="1" dirty="0"/>
              <a:t>be carried out for cosmetic purposes; and the reference to a procedure includes—</a:t>
            </a:r>
            <a:endParaRPr lang="en-GB" dirty="0"/>
          </a:p>
          <a:p>
            <a:pPr marL="0" indent="0">
              <a:buNone/>
            </a:pPr>
            <a:r>
              <a:rPr lang="en-GB" i="1" dirty="0"/>
              <a:t>(a) the injection of a substance;</a:t>
            </a:r>
            <a:endParaRPr lang="en-GB" dirty="0"/>
          </a:p>
          <a:p>
            <a:pPr marL="0" indent="0">
              <a:buNone/>
            </a:pPr>
            <a:r>
              <a:rPr lang="en-GB" i="1" dirty="0"/>
              <a:t>2. (b)  the application of a substance that is capable of penetrating into</a:t>
            </a:r>
            <a:endParaRPr lang="en-GB" dirty="0"/>
          </a:p>
          <a:p>
            <a:pPr marL="0" indent="0">
              <a:buNone/>
            </a:pPr>
            <a:r>
              <a:rPr lang="en-GB" i="1" dirty="0"/>
              <a:t>or through the epidermis;</a:t>
            </a:r>
            <a:endParaRPr lang="en-GB" dirty="0"/>
          </a:p>
          <a:p>
            <a:pPr marL="0" indent="0">
              <a:buNone/>
            </a:pPr>
            <a:r>
              <a:rPr lang="en-GB" i="1" dirty="0"/>
              <a:t>3. (c)  the insertion of needles into the skin;</a:t>
            </a:r>
            <a:endParaRPr lang="en-GB" dirty="0"/>
          </a:p>
          <a:p>
            <a:pPr marL="0" indent="0">
              <a:buNone/>
            </a:pPr>
            <a:r>
              <a:rPr lang="en-GB" i="1" dirty="0"/>
              <a:t>4. (d)  the placing of threads under the skin;</a:t>
            </a:r>
            <a:endParaRPr lang="en-GB" dirty="0"/>
          </a:p>
          <a:p>
            <a:pPr marL="0" indent="0">
              <a:buNone/>
            </a:pPr>
            <a:r>
              <a:rPr lang="en-GB" i="1" dirty="0"/>
              <a:t>5. (e)  the application of light, electricity, cold or heat;</a:t>
            </a:r>
            <a:endParaRPr lang="en-GB" dirty="0"/>
          </a:p>
          <a:p>
            <a:pPr marL="0" indent="0">
              <a:buNone/>
            </a:pPr>
            <a:r>
              <a:rPr lang="en-GB" i="1" dirty="0"/>
              <a:t>“licensed premises” means premises in respect of which a premises licence is in force”</a:t>
            </a:r>
            <a:endParaRPr lang="en-GB" dirty="0"/>
          </a:p>
          <a:p>
            <a:pPr marL="0" indent="0">
              <a:buNone/>
            </a:pPr>
            <a:endParaRPr lang="en-GB" dirty="0"/>
          </a:p>
          <a:p>
            <a:pPr marL="0" indent="0">
              <a:buNone/>
            </a:pPr>
            <a:endParaRPr lang="en-GB" dirty="0"/>
          </a:p>
          <a:p>
            <a:pPr marL="0" indent="0">
              <a:buNone/>
            </a:pPr>
            <a:endParaRPr lang="en-GB" sz="2400" dirty="0"/>
          </a:p>
          <a:p>
            <a:pPr marL="0" lvl="0" indent="0" algn="ctr">
              <a:buNone/>
            </a:pPr>
            <a:endParaRPr lang="en-GB" sz="4800" dirty="0"/>
          </a:p>
        </p:txBody>
      </p:sp>
    </p:spTree>
    <p:extLst>
      <p:ext uri="{BB962C8B-B14F-4D97-AF65-F5344CB8AC3E}">
        <p14:creationId xmlns:p14="http://schemas.microsoft.com/office/powerpoint/2010/main" val="71839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DHSC and Parliamentary Activity </a:t>
            </a:r>
          </a:p>
        </p:txBody>
      </p:sp>
      <p:sp>
        <p:nvSpPr>
          <p:cNvPr id="3" name="Content Placeholder 2"/>
          <p:cNvSpPr>
            <a:spLocks noGrp="1"/>
          </p:cNvSpPr>
          <p:nvPr>
            <p:ph idx="1"/>
          </p:nvPr>
        </p:nvSpPr>
        <p:spPr>
          <a:xfrm>
            <a:off x="838200" y="2550253"/>
            <a:ext cx="10515600" cy="3626710"/>
          </a:xfrm>
        </p:spPr>
        <p:txBody>
          <a:bodyPr>
            <a:normAutofit fontScale="92500" lnSpcReduction="20000"/>
          </a:bodyPr>
          <a:lstStyle/>
          <a:p>
            <a:pPr marL="0" indent="0">
              <a:buNone/>
            </a:pPr>
            <a:endParaRPr lang="en-GB" dirty="0"/>
          </a:p>
          <a:p>
            <a:r>
              <a:rPr lang="en-GB" sz="3200" dirty="0"/>
              <a:t>Publication of a Ten Point Plan for Regulation within the aesthetics sector – March 2021</a:t>
            </a:r>
          </a:p>
          <a:p>
            <a:r>
              <a:rPr lang="en-GB" sz="3200" dirty="0"/>
              <a:t>Working with the Professional Regulators for Safer/Responsible Prescribing</a:t>
            </a:r>
          </a:p>
          <a:p>
            <a:r>
              <a:rPr lang="en-GB" sz="3200" dirty="0"/>
              <a:t>Working with the Advertising Standards Authority and the Committee of Advertising Practice to assure honest and accurate advertising of services, training programmes and products</a:t>
            </a:r>
            <a:r>
              <a:rPr lang="en-GB" dirty="0"/>
              <a:t>.    </a:t>
            </a:r>
          </a:p>
          <a:p>
            <a:pPr marL="0" indent="0">
              <a:buNone/>
            </a:pPr>
            <a:r>
              <a:rPr lang="en-GB" dirty="0"/>
              <a:t> </a:t>
            </a:r>
          </a:p>
          <a:p>
            <a:pPr marL="0" indent="0">
              <a:buNone/>
            </a:pPr>
            <a:endParaRPr lang="en-GB" dirty="0"/>
          </a:p>
          <a:p>
            <a:pPr marL="0" indent="0">
              <a:buNone/>
            </a:pPr>
            <a:endParaRPr lang="en-GB" dirty="0"/>
          </a:p>
          <a:p>
            <a:pPr marL="0" indent="0">
              <a:buNone/>
            </a:pPr>
            <a:endParaRPr lang="en-GB" sz="2400" dirty="0"/>
          </a:p>
          <a:p>
            <a:pPr marL="0" lvl="0" indent="0" algn="ctr">
              <a:buNone/>
            </a:pPr>
            <a:endParaRPr lang="en-GB" sz="4800" dirty="0"/>
          </a:p>
        </p:txBody>
      </p:sp>
    </p:spTree>
    <p:extLst>
      <p:ext uri="{BB962C8B-B14F-4D97-AF65-F5344CB8AC3E}">
        <p14:creationId xmlns:p14="http://schemas.microsoft.com/office/powerpoint/2010/main" val="346127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CF15B-55D5-EB4D-9AE2-52DDDEEC6193}"/>
              </a:ext>
            </a:extLst>
          </p:cNvPr>
          <p:cNvSpPr>
            <a:spLocks noGrp="1"/>
          </p:cNvSpPr>
          <p:nvPr>
            <p:ph type="title"/>
          </p:nvPr>
        </p:nvSpPr>
        <p:spPr/>
        <p:txBody>
          <a:bodyPr>
            <a:normAutofit/>
          </a:bodyPr>
          <a:lstStyle/>
          <a:p>
            <a:r>
              <a:rPr lang="en-US" sz="3600" dirty="0"/>
              <a:t>JCCP 10 Point Plan for Regulation - 1</a:t>
            </a:r>
          </a:p>
        </p:txBody>
      </p:sp>
      <p:sp>
        <p:nvSpPr>
          <p:cNvPr id="3" name="Content Placeholder 2">
            <a:extLst>
              <a:ext uri="{FF2B5EF4-FFF2-40B4-BE49-F238E27FC236}">
                <a16:creationId xmlns:a16="http://schemas.microsoft.com/office/drawing/2014/main" id="{341F1D5B-8A82-9E4F-8C48-6C303670F291}"/>
              </a:ext>
            </a:extLst>
          </p:cNvPr>
          <p:cNvSpPr>
            <a:spLocks noGrp="1"/>
          </p:cNvSpPr>
          <p:nvPr>
            <p:ph idx="1"/>
          </p:nvPr>
        </p:nvSpPr>
        <p:spPr/>
        <p:txBody>
          <a:bodyPr>
            <a:normAutofit/>
          </a:bodyPr>
          <a:lstStyle/>
          <a:p>
            <a:pPr lvl="0"/>
            <a:r>
              <a:rPr lang="en-GB" dirty="0"/>
              <a:t>Introducing </a:t>
            </a:r>
            <a:r>
              <a:rPr lang="en-GB" b="1" dirty="0"/>
              <a:t>statutory regulation</a:t>
            </a:r>
            <a:r>
              <a:rPr lang="en-GB" dirty="0"/>
              <a:t> within the aesthetics sector. Mandating that education and training requirements should be prescribed for all practitioners.</a:t>
            </a:r>
          </a:p>
          <a:p>
            <a:pPr marL="0" lvl="0" indent="0">
              <a:buNone/>
            </a:pPr>
            <a:endParaRPr lang="en-GB" dirty="0"/>
          </a:p>
          <a:p>
            <a:pPr lvl="0"/>
            <a:r>
              <a:rPr lang="en-GB" dirty="0"/>
              <a:t>Requiring all aesthetic services to publish (in plain English format) a summary of the procedures that they provide, the risks associated with such treatments, the cost of such procedures, a summary of their practitioner qualifications, their insurance certificate and details of their redress scheme. </a:t>
            </a:r>
          </a:p>
        </p:txBody>
      </p:sp>
    </p:spTree>
    <p:extLst>
      <p:ext uri="{BB962C8B-B14F-4D97-AF65-F5344CB8AC3E}">
        <p14:creationId xmlns:p14="http://schemas.microsoft.com/office/powerpoint/2010/main" val="2972996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CF15B-55D5-EB4D-9AE2-52DDDEEC6193}"/>
              </a:ext>
            </a:extLst>
          </p:cNvPr>
          <p:cNvSpPr>
            <a:spLocks noGrp="1"/>
          </p:cNvSpPr>
          <p:nvPr>
            <p:ph type="title"/>
          </p:nvPr>
        </p:nvSpPr>
        <p:spPr/>
        <p:txBody>
          <a:bodyPr>
            <a:normAutofit/>
          </a:bodyPr>
          <a:lstStyle/>
          <a:p>
            <a:r>
              <a:rPr lang="en-US" sz="3600" dirty="0"/>
              <a:t>JCCP 10 Point Plan for Regulation - 2</a:t>
            </a:r>
          </a:p>
        </p:txBody>
      </p:sp>
      <p:sp>
        <p:nvSpPr>
          <p:cNvPr id="3" name="Content Placeholder 2">
            <a:extLst>
              <a:ext uri="{FF2B5EF4-FFF2-40B4-BE49-F238E27FC236}">
                <a16:creationId xmlns:a16="http://schemas.microsoft.com/office/drawing/2014/main" id="{341F1D5B-8A82-9E4F-8C48-6C303670F291}"/>
              </a:ext>
            </a:extLst>
          </p:cNvPr>
          <p:cNvSpPr>
            <a:spLocks noGrp="1"/>
          </p:cNvSpPr>
          <p:nvPr>
            <p:ph idx="1"/>
          </p:nvPr>
        </p:nvSpPr>
        <p:spPr/>
        <p:txBody>
          <a:bodyPr>
            <a:normAutofit/>
          </a:bodyPr>
          <a:lstStyle/>
          <a:p>
            <a:endParaRPr lang="en-GB" dirty="0"/>
          </a:p>
          <a:p>
            <a:endParaRPr lang="en-GB" dirty="0"/>
          </a:p>
          <a:p>
            <a:r>
              <a:rPr lang="en-GB" sz="3500" dirty="0"/>
              <a:t>Seeking agreement of what constitutes a clear definition of what is a ‘medical-related’ service and what is an elective ‘cosmetic’ procedures</a:t>
            </a:r>
            <a:r>
              <a:rPr lang="en-GB" dirty="0"/>
              <a:t>. </a:t>
            </a:r>
            <a:endParaRPr lang="en-US" dirty="0"/>
          </a:p>
          <a:p>
            <a:pPr marL="0" lvl="0" indent="0">
              <a:buNone/>
            </a:pPr>
            <a:r>
              <a:rPr lang="en-GB" dirty="0"/>
              <a:t> </a:t>
            </a:r>
          </a:p>
        </p:txBody>
      </p:sp>
    </p:spTree>
    <p:extLst>
      <p:ext uri="{BB962C8B-B14F-4D97-AF65-F5344CB8AC3E}">
        <p14:creationId xmlns:p14="http://schemas.microsoft.com/office/powerpoint/2010/main" val="3627922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DE20-8DB8-5741-BDD3-81069596A5F3}"/>
              </a:ext>
            </a:extLst>
          </p:cNvPr>
          <p:cNvSpPr>
            <a:spLocks noGrp="1"/>
          </p:cNvSpPr>
          <p:nvPr>
            <p:ph type="title"/>
          </p:nvPr>
        </p:nvSpPr>
        <p:spPr/>
        <p:txBody>
          <a:bodyPr>
            <a:normAutofit/>
          </a:bodyPr>
          <a:lstStyle/>
          <a:p>
            <a:r>
              <a:rPr lang="en-US" sz="3600" dirty="0"/>
              <a:t>JCCP 10 Point Plan for Regulation - 3</a:t>
            </a:r>
          </a:p>
        </p:txBody>
      </p:sp>
      <p:sp>
        <p:nvSpPr>
          <p:cNvPr id="3" name="Content Placeholder 2">
            <a:extLst>
              <a:ext uri="{FF2B5EF4-FFF2-40B4-BE49-F238E27FC236}">
                <a16:creationId xmlns:a16="http://schemas.microsoft.com/office/drawing/2014/main" id="{4E6FF78D-C2BA-7246-B097-CE51F819F99E}"/>
              </a:ext>
            </a:extLst>
          </p:cNvPr>
          <p:cNvSpPr>
            <a:spLocks noGrp="1"/>
          </p:cNvSpPr>
          <p:nvPr>
            <p:ph idx="1"/>
          </p:nvPr>
        </p:nvSpPr>
        <p:spPr/>
        <p:txBody>
          <a:bodyPr>
            <a:normAutofit/>
          </a:bodyPr>
          <a:lstStyle/>
          <a:p>
            <a:pPr lvl="0"/>
            <a:endParaRPr lang="en-GB" dirty="0"/>
          </a:p>
          <a:p>
            <a:pPr lvl="0"/>
            <a:endParaRPr lang="en-GB" dirty="0"/>
          </a:p>
          <a:p>
            <a:pPr lvl="0"/>
            <a:r>
              <a:rPr lang="en-GB" sz="3500" dirty="0"/>
              <a:t>Introducing nationally agreed and consistent regulatory and licensing standards for the aesthetics and beauty sector with the aim of removing some of the anomalies that exist in the UK.</a:t>
            </a:r>
          </a:p>
          <a:p>
            <a:endParaRPr lang="en-US" dirty="0"/>
          </a:p>
        </p:txBody>
      </p:sp>
    </p:spTree>
    <p:extLst>
      <p:ext uri="{BB962C8B-B14F-4D97-AF65-F5344CB8AC3E}">
        <p14:creationId xmlns:p14="http://schemas.microsoft.com/office/powerpoint/2010/main" val="332267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DE20-8DB8-5741-BDD3-81069596A5F3}"/>
              </a:ext>
            </a:extLst>
          </p:cNvPr>
          <p:cNvSpPr>
            <a:spLocks noGrp="1"/>
          </p:cNvSpPr>
          <p:nvPr>
            <p:ph type="title"/>
          </p:nvPr>
        </p:nvSpPr>
        <p:spPr/>
        <p:txBody>
          <a:bodyPr>
            <a:normAutofit/>
          </a:bodyPr>
          <a:lstStyle/>
          <a:p>
            <a:r>
              <a:rPr lang="en-US" sz="3600" dirty="0"/>
              <a:t>JCCP 10 Point Plan for Regulation - 4</a:t>
            </a:r>
          </a:p>
        </p:txBody>
      </p:sp>
      <p:sp>
        <p:nvSpPr>
          <p:cNvPr id="3" name="Content Placeholder 2">
            <a:extLst>
              <a:ext uri="{FF2B5EF4-FFF2-40B4-BE49-F238E27FC236}">
                <a16:creationId xmlns:a16="http://schemas.microsoft.com/office/drawing/2014/main" id="{4E6FF78D-C2BA-7246-B097-CE51F819F99E}"/>
              </a:ext>
            </a:extLst>
          </p:cNvPr>
          <p:cNvSpPr>
            <a:spLocks noGrp="1"/>
          </p:cNvSpPr>
          <p:nvPr>
            <p:ph idx="1"/>
          </p:nvPr>
        </p:nvSpPr>
        <p:spPr/>
        <p:txBody>
          <a:bodyPr>
            <a:normAutofit lnSpcReduction="10000"/>
          </a:bodyPr>
          <a:lstStyle/>
          <a:p>
            <a:pPr lvl="0"/>
            <a:endParaRPr lang="en-GB" dirty="0"/>
          </a:p>
          <a:p>
            <a:pPr lvl="0"/>
            <a:endParaRPr lang="en-GB" dirty="0"/>
          </a:p>
          <a:p>
            <a:r>
              <a:rPr lang="en-GB" sz="3500" dirty="0"/>
              <a:t>The imposition of greater regulation and oversight to reduce the significant number of false and exaggerated advertising (including social media) claims that provide misleading information to both members of the public and to practitioners about the standard, type and effectiveness of the administration of safe procedures and training. </a:t>
            </a:r>
          </a:p>
          <a:p>
            <a:endParaRPr lang="en-US" dirty="0"/>
          </a:p>
        </p:txBody>
      </p:sp>
    </p:spTree>
    <p:extLst>
      <p:ext uri="{BB962C8B-B14F-4D97-AF65-F5344CB8AC3E}">
        <p14:creationId xmlns:p14="http://schemas.microsoft.com/office/powerpoint/2010/main" val="910070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1300</TotalTime>
  <Words>721</Words>
  <Application>Microsoft Office PowerPoint</Application>
  <PresentationFormat>Widescreen</PresentationFormat>
  <Paragraphs>75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                                  FACE 2022</vt:lpstr>
      <vt:lpstr>JCCP Strategic Partnerships</vt:lpstr>
      <vt:lpstr>The Government’s Licencing Clause</vt:lpstr>
      <vt:lpstr>The Government’s Licencing Clause 2</vt:lpstr>
      <vt:lpstr>DHSC and Parliamentary Activity </vt:lpstr>
      <vt:lpstr>JCCP 10 Point Plan for Regulation - 1</vt:lpstr>
      <vt:lpstr>JCCP 10 Point Plan for Regulation - 2</vt:lpstr>
      <vt:lpstr>JCCP 10 Point Plan for Regulation - 3</vt:lpstr>
      <vt:lpstr>JCCP 10 Point Plan for Regulation - 4</vt:lpstr>
      <vt:lpstr>JCCP 10 Point Plan for Regulation - 5</vt:lpstr>
      <vt:lpstr>JCCP 10 Point Plan for Regulation - 6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Council for Cosmetic Practitioners (JCCP)</dc:title>
  <dc:creator>Paul Burges</dc:creator>
  <cp:lastModifiedBy>Amy Hallihan</cp:lastModifiedBy>
  <cp:revision>156</cp:revision>
  <dcterms:created xsi:type="dcterms:W3CDTF">2016-03-28T08:34:07Z</dcterms:created>
  <dcterms:modified xsi:type="dcterms:W3CDTF">2022-06-22T09:32:26Z</dcterms:modified>
</cp:coreProperties>
</file>